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1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8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165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0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8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4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5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3919-C142-440A-B374-D9F43AEE510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5AC5-3B78-4D9E-A832-BF3C7002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628647" y="5444895"/>
            <a:ext cx="324231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3810627" y="2794910"/>
            <a:ext cx="4929697" cy="177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500" dirty="0">
                <a:solidFill>
                  <a:srgbClr val="156D56"/>
                </a:solidFill>
              </a:rPr>
              <a:t>Консультант по финансовой грамотности проекта «</a:t>
            </a:r>
            <a:r>
              <a:rPr lang="ru-RU" sz="1500" dirty="0" err="1">
                <a:solidFill>
                  <a:srgbClr val="156D56"/>
                </a:solidFill>
              </a:rPr>
              <a:t>Вашифинансы</a:t>
            </a:r>
            <a:r>
              <a:rPr lang="ru-RU" sz="1500" dirty="0">
                <a:solidFill>
                  <a:srgbClr val="156D56"/>
                </a:solidFill>
              </a:rPr>
              <a:t>», главный бухгалтер крупного производственного предприятия среднего машиностроения, входящего в структуру Госкорпорации «Росатом»</a:t>
            </a:r>
            <a:endParaRPr sz="1500" dirty="0">
              <a:solidFill>
                <a:srgbClr val="156D56"/>
              </a:solidFill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811867" y="1827559"/>
            <a:ext cx="5167020" cy="8572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ru-RU" dirty="0">
                <a:solidFill>
                  <a:srgbClr val="3848AF"/>
                </a:solidFill>
              </a:rPr>
              <a:t>НИКУЛИНА Олеся Сергеевна</a:t>
            </a:r>
            <a:endParaRPr dirty="0">
              <a:solidFill>
                <a:srgbClr val="3848A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57909" y="4797152"/>
            <a:ext cx="788241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00" dirty="0"/>
              <a:t>Секреты качественного проведения мероприятий по финансовой грамотности</a:t>
            </a:r>
            <a:endParaRPr sz="3000" dirty="0"/>
          </a:p>
        </p:txBody>
      </p:sp>
      <p:pic>
        <p:nvPicPr>
          <p:cNvPr id="23" name="Picture 3" descr="C:\Users\Администратор\Desktop\Без имени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t="25657" r="6957" b="54788"/>
          <a:stretch/>
        </p:blipFill>
        <p:spPr bwMode="auto">
          <a:xfrm>
            <a:off x="3556134" y="1917520"/>
            <a:ext cx="254493" cy="2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78795" y="1117448"/>
            <a:ext cx="225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19" dirty="0">
                <a:solidFill>
                  <a:srgbClr val="11946E"/>
                </a:solidFill>
              </a:rPr>
              <a:t>СПИКЕР</a:t>
            </a:r>
            <a:endParaRPr lang="ru-RU" sz="4000" dirty="0">
              <a:solidFill>
                <a:srgbClr val="11946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2389A1-A5B3-4889-BD8B-EA96203D8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5664" r="5761" b="25174"/>
          <a:stretch/>
        </p:blipFill>
        <p:spPr>
          <a:xfrm>
            <a:off x="836833" y="1297532"/>
            <a:ext cx="2602395" cy="31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7452320" y="898362"/>
            <a:ext cx="4929697" cy="49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Обо мне</a:t>
            </a:r>
            <a:endParaRPr sz="2000" dirty="0">
              <a:solidFill>
                <a:srgbClr val="156D56"/>
              </a:solidFill>
            </a:endParaRPr>
          </a:p>
        </p:txBody>
      </p:sp>
      <p:pic>
        <p:nvPicPr>
          <p:cNvPr id="1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00" y="1484784"/>
            <a:ext cx="8157400" cy="434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1" y="57232"/>
            <a:ext cx="9136799" cy="6857189"/>
          </a:xfrm>
          <a:prstGeom prst="rect">
            <a:avLst/>
          </a:prstGeom>
        </p:spPr>
      </p:pic>
      <p:pic>
        <p:nvPicPr>
          <p:cNvPr id="16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2EB26890-694C-4EC9-A00D-BF6B3DE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4271967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D7461F7C-DEA8-4A84-A5EA-B1209EE0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316179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EFEA1F12-BFA8-4CFA-8240-091E02E6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2060848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48B53A8-A61C-4FF6-969E-FC37EBAF7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46556" y="1988840"/>
            <a:ext cx="54496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125305FD-B8F8-477E-A466-5A8110E51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66306" y="3033742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C1A59FE-924F-4B33-AD7F-B0891C9E7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79759" y="4143367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A81F7AD3-757D-410B-91D9-745DE5A3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Администратор\Desktop\иконки\preview01.png">
            <a:extLst>
              <a:ext uri="{FF2B5EF4-FFF2-40B4-BE49-F238E27FC236}">
                <a16:creationId xmlns="" xmlns:a16="http://schemas.microsoft.com/office/drawing/2014/main" id="{43792F73-D03D-45AE-86C5-3E71BC69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4454"/>
            <a:ext cx="706035" cy="7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дминистратор\Desktop\иконки\game.png">
            <a:extLst>
              <a:ext uri="{FF2B5EF4-FFF2-40B4-BE49-F238E27FC236}">
                <a16:creationId xmlns="" xmlns:a16="http://schemas.microsoft.com/office/drawing/2014/main" id="{A46AB5D9-C0A3-4477-B2C3-BC1217E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32" y="4177241"/>
            <a:ext cx="742799" cy="7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750285D4-6D80-414E-9053-B3581CA12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4641260" y="1747352"/>
            <a:ext cx="648072" cy="1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Администратор\Desktop\3-host-korporativ.png">
            <a:extLst>
              <a:ext uri="{FF2B5EF4-FFF2-40B4-BE49-F238E27FC236}">
                <a16:creationId xmlns="" xmlns:a16="http://schemas.microsoft.com/office/drawing/2014/main" id="{53B884F0-1150-49C2-9687-15B114C8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0" y="2840671"/>
            <a:ext cx="871564" cy="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A5CC1D-B080-4379-81BC-880FD4CFAAD6}"/>
              </a:ext>
            </a:extLst>
          </p:cNvPr>
          <p:cNvCxnSpPr>
            <a:cxnSpLocks/>
          </p:cNvCxnSpPr>
          <p:nvPr/>
        </p:nvCxnSpPr>
        <p:spPr>
          <a:xfrm>
            <a:off x="4718764" y="4143367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708EE1C-216F-4547-B0CF-650F03EF1FED}"/>
              </a:ext>
            </a:extLst>
          </p:cNvPr>
          <p:cNvCxnSpPr>
            <a:cxnSpLocks/>
          </p:cNvCxnSpPr>
          <p:nvPr/>
        </p:nvCxnSpPr>
        <p:spPr>
          <a:xfrm>
            <a:off x="4718764" y="4581128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" descr="D:\Документы\Консультант- мет\Дизайн\Зел маркер.png">
            <a:extLst>
              <a:ext uri="{FF2B5EF4-FFF2-40B4-BE49-F238E27FC236}">
                <a16:creationId xmlns="" xmlns:a16="http://schemas.microsoft.com/office/drawing/2014/main" id="{9122D535-0429-416E-82C2-52886036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7" y="2025486"/>
            <a:ext cx="586485" cy="5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Документы\Консультант- мет\Дизайн\син маркер.png">
            <a:extLst>
              <a:ext uri="{FF2B5EF4-FFF2-40B4-BE49-F238E27FC236}">
                <a16:creationId xmlns="" xmlns:a16="http://schemas.microsoft.com/office/drawing/2014/main" id="{C7DF6B52-2A94-4761-ADB8-5B93666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7" y="3048809"/>
            <a:ext cx="574583" cy="4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5998331" y="1034886"/>
            <a:ext cx="4929697" cy="49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Хороший контент</a:t>
            </a:r>
            <a:endParaRPr sz="2000" dirty="0">
              <a:solidFill>
                <a:srgbClr val="156D5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916832"/>
            <a:ext cx="7635596" cy="39703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У вас должен быть реальный опыт</a:t>
            </a:r>
          </a:p>
          <a:p>
            <a:pPr algn="just"/>
            <a:r>
              <a:rPr lang="ru-RU" sz="2400" dirty="0"/>
              <a:t>Вы должны быть действительно </a:t>
            </a:r>
            <a:r>
              <a:rPr lang="ru-RU" sz="2400" dirty="0" err="1"/>
              <a:t>экспертны</a:t>
            </a:r>
            <a:r>
              <a:rPr lang="ru-RU" sz="2400" dirty="0"/>
              <a:t> в том, о чем говорите</a:t>
            </a:r>
          </a:p>
          <a:p>
            <a:pPr algn="just"/>
            <a:r>
              <a:rPr lang="ru-RU" sz="2400" dirty="0"/>
              <a:t>Вы должны выдавать качественный материал</a:t>
            </a:r>
          </a:p>
          <a:p>
            <a:pPr algn="just"/>
            <a:r>
              <a:rPr lang="ru-RU" sz="2400" dirty="0"/>
              <a:t>Материал должен быть полезным и легко применим на практике</a:t>
            </a:r>
          </a:p>
          <a:p>
            <a:pPr algn="just"/>
            <a:r>
              <a:rPr lang="ru-RU" sz="2400" dirty="0"/>
              <a:t>Наша основная задача, как консультанта научить разумно распоряжаться своими деньгами</a:t>
            </a:r>
          </a:p>
          <a:p>
            <a:pPr algn="just"/>
            <a:r>
              <a:rPr lang="ru-RU" sz="2400" dirty="0"/>
              <a:t>Внешний вид консультанта – это важно</a:t>
            </a: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20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76D69606-12C4-4A06-AA1A-80774785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475660" y="1995142"/>
            <a:ext cx="294245" cy="3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7482C995-65F6-4F78-AE2E-95664FA2B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493821" y="2406723"/>
            <a:ext cx="310235" cy="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A5471CEA-FFC1-4113-AB20-638649C39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488509" y="3085752"/>
            <a:ext cx="310235" cy="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B3778E72-7D37-490E-A346-8834BA011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504499" y="3507232"/>
            <a:ext cx="294245" cy="3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0F9BD3AC-7EA4-4E77-9030-460A6CF8B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481546" y="4195377"/>
            <a:ext cx="310235" cy="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69CA520D-1EC6-4EA6-876F-1F8EF98A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487872" y="4859221"/>
            <a:ext cx="310235" cy="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1" y="57232"/>
            <a:ext cx="9136799" cy="6857189"/>
          </a:xfrm>
          <a:prstGeom prst="rect">
            <a:avLst/>
          </a:prstGeom>
        </p:spPr>
      </p:pic>
      <p:pic>
        <p:nvPicPr>
          <p:cNvPr id="16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2EB26890-694C-4EC9-A00D-BF6B3DE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4480669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D7461F7C-DEA8-4A84-A5EA-B1209EE0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337049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EFEA1F12-BFA8-4CFA-8240-091E02E6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0" y="2269550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48B53A8-A61C-4FF6-969E-FC37EBAF7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46556" y="2197542"/>
            <a:ext cx="54496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125305FD-B8F8-477E-A466-5A8110E51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66306" y="3242444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C1A59FE-924F-4B33-AD7F-B0891C9E7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79759" y="4352069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A81F7AD3-757D-410B-91D9-745DE5A3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6955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Администратор\Desktop\иконки\preview01.png">
            <a:extLst>
              <a:ext uri="{FF2B5EF4-FFF2-40B4-BE49-F238E27FC236}">
                <a16:creationId xmlns="" xmlns:a16="http://schemas.microsoft.com/office/drawing/2014/main" id="{43792F73-D03D-45AE-86C5-3E71BC69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3156"/>
            <a:ext cx="706035" cy="7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дминистратор\Desktop\иконки\game.png">
            <a:extLst>
              <a:ext uri="{FF2B5EF4-FFF2-40B4-BE49-F238E27FC236}">
                <a16:creationId xmlns="" xmlns:a16="http://schemas.microsoft.com/office/drawing/2014/main" id="{A46AB5D9-C0A3-4477-B2C3-BC1217E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32" y="4385943"/>
            <a:ext cx="742799" cy="7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750285D4-6D80-414E-9053-B3581CA12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4641260" y="1956054"/>
            <a:ext cx="648072" cy="1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Администратор\Desktop\3-host-korporativ.png">
            <a:extLst>
              <a:ext uri="{FF2B5EF4-FFF2-40B4-BE49-F238E27FC236}">
                <a16:creationId xmlns="" xmlns:a16="http://schemas.microsoft.com/office/drawing/2014/main" id="{53B884F0-1150-49C2-9687-15B114C8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0" y="3049373"/>
            <a:ext cx="871564" cy="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A5CC1D-B080-4379-81BC-880FD4CFAAD6}"/>
              </a:ext>
            </a:extLst>
          </p:cNvPr>
          <p:cNvCxnSpPr>
            <a:cxnSpLocks/>
          </p:cNvCxnSpPr>
          <p:nvPr/>
        </p:nvCxnSpPr>
        <p:spPr>
          <a:xfrm>
            <a:off x="4718764" y="4352069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708EE1C-216F-4547-B0CF-650F03EF1FED}"/>
              </a:ext>
            </a:extLst>
          </p:cNvPr>
          <p:cNvCxnSpPr>
            <a:cxnSpLocks/>
          </p:cNvCxnSpPr>
          <p:nvPr/>
        </p:nvCxnSpPr>
        <p:spPr>
          <a:xfrm>
            <a:off x="4718764" y="4789830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" descr="D:\Документы\Консультант- мет\Дизайн\Зел маркер.png">
            <a:extLst>
              <a:ext uri="{FF2B5EF4-FFF2-40B4-BE49-F238E27FC236}">
                <a16:creationId xmlns="" xmlns:a16="http://schemas.microsoft.com/office/drawing/2014/main" id="{9122D535-0429-416E-82C2-52886036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7" y="2234188"/>
            <a:ext cx="586485" cy="5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Документы\Консультант- мет\Дизайн\син маркер.png">
            <a:extLst>
              <a:ext uri="{FF2B5EF4-FFF2-40B4-BE49-F238E27FC236}">
                <a16:creationId xmlns="" xmlns:a16="http://schemas.microsoft.com/office/drawing/2014/main" id="{C7DF6B52-2A94-4761-ADB8-5B93666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7" y="3257511"/>
            <a:ext cx="574583" cy="4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4341931" y="992776"/>
            <a:ext cx="4929697" cy="49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Консультант должен научить:</a:t>
            </a:r>
            <a:endParaRPr sz="2000" dirty="0">
              <a:solidFill>
                <a:srgbClr val="156D5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802573"/>
            <a:ext cx="7635596" cy="40626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Следить за состоянием личных финансов;</a:t>
            </a:r>
          </a:p>
          <a:p>
            <a:pPr algn="just"/>
            <a:r>
              <a:rPr lang="ru-RU" sz="2400" dirty="0"/>
              <a:t>Планировать свои доходы и расходы;</a:t>
            </a:r>
          </a:p>
          <a:p>
            <a:pPr algn="just"/>
            <a:r>
              <a:rPr lang="ru-RU" sz="2400" dirty="0"/>
              <a:t>Формировать долгосрочные сбережения и финансовую «подушку безопасности» для непредвиденных обстоятельств;</a:t>
            </a:r>
          </a:p>
          <a:p>
            <a:pPr algn="just"/>
            <a:r>
              <a:rPr lang="ru-RU" sz="2400" dirty="0"/>
              <a:t>Иметь представление о том, как искать и использовать необходимую финансовую информацию;</a:t>
            </a:r>
          </a:p>
          <a:p>
            <a:pPr algn="just"/>
            <a:r>
              <a:rPr lang="ru-RU" sz="2400" dirty="0"/>
              <a:t>Рационально выбирать финансовые услуги;</a:t>
            </a:r>
          </a:p>
          <a:p>
            <a:pPr algn="just"/>
            <a:r>
              <a:rPr lang="ru-RU" sz="2400" dirty="0"/>
              <a:t>Жить по средствам, избегая несоразмерных доходам долгов и неплатежей по ним;</a:t>
            </a:r>
          </a:p>
          <a:p>
            <a:endParaRPr lang="ru-RU" dirty="0"/>
          </a:p>
        </p:txBody>
      </p:sp>
      <p:pic>
        <p:nvPicPr>
          <p:cNvPr id="21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FB3976FA-8522-4E60-B532-80B4F7661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026" y="1802573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E6F5C355-6EBD-4D39-A501-8E13E0C48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025" y="2157530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8257B2C6-A2E7-4C58-9094-30D808C20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025" y="2521578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7A800460-6275-4999-A6C5-10F107943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147" y="3636173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B0482E28-B72B-4A14-B7FF-AD05DD8D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025" y="4371856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521BD679-FA8F-4E12-9B71-19B6B2CC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585025" y="4706977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1" y="57232"/>
            <a:ext cx="9136799" cy="6857189"/>
          </a:xfrm>
          <a:prstGeom prst="rect">
            <a:avLst/>
          </a:prstGeom>
        </p:spPr>
      </p:pic>
      <p:pic>
        <p:nvPicPr>
          <p:cNvPr id="16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2EB26890-694C-4EC9-A00D-BF6B3DE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6" y="4495330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D7461F7C-DEA8-4A84-A5EA-B1209EE0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6" y="338515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EFEA1F12-BFA8-4CFA-8240-091E02E6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6" y="2284211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48B53A8-A61C-4FF6-969E-FC37EBAF7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45182" y="2212203"/>
            <a:ext cx="54496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125305FD-B8F8-477E-A466-5A8110E51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64932" y="3257105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2C1A59FE-924F-4B33-AD7F-B0891C9E7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878385" y="4366730"/>
            <a:ext cx="574583" cy="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A81F7AD3-757D-410B-91D9-745DE5A3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22" y="228421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Администратор\Desktop\иконки\preview01.png">
            <a:extLst>
              <a:ext uri="{FF2B5EF4-FFF2-40B4-BE49-F238E27FC236}">
                <a16:creationId xmlns="" xmlns:a16="http://schemas.microsoft.com/office/drawing/2014/main" id="{43792F73-D03D-45AE-86C5-3E71BC69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22" y="3297817"/>
            <a:ext cx="706035" cy="7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дминистратор\Desktop\иконки\game.png">
            <a:extLst>
              <a:ext uri="{FF2B5EF4-FFF2-40B4-BE49-F238E27FC236}">
                <a16:creationId xmlns="" xmlns:a16="http://schemas.microsoft.com/office/drawing/2014/main" id="{A46AB5D9-C0A3-4477-B2C3-BC1217E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58" y="4400604"/>
            <a:ext cx="742799" cy="7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750285D4-6D80-414E-9053-B3581CA12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4639886" y="1970715"/>
            <a:ext cx="648072" cy="1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Администратор\Desktop\3-host-korporativ.png">
            <a:extLst>
              <a:ext uri="{FF2B5EF4-FFF2-40B4-BE49-F238E27FC236}">
                <a16:creationId xmlns="" xmlns:a16="http://schemas.microsoft.com/office/drawing/2014/main" id="{53B884F0-1150-49C2-9687-15B114C8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86" y="3064034"/>
            <a:ext cx="871564" cy="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A5CC1D-B080-4379-81BC-880FD4CFAAD6}"/>
              </a:ext>
            </a:extLst>
          </p:cNvPr>
          <p:cNvCxnSpPr>
            <a:cxnSpLocks/>
          </p:cNvCxnSpPr>
          <p:nvPr/>
        </p:nvCxnSpPr>
        <p:spPr>
          <a:xfrm>
            <a:off x="4717390" y="4366730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708EE1C-216F-4547-B0CF-650F03EF1FED}"/>
              </a:ext>
            </a:extLst>
          </p:cNvPr>
          <p:cNvCxnSpPr>
            <a:cxnSpLocks/>
          </p:cNvCxnSpPr>
          <p:nvPr/>
        </p:nvCxnSpPr>
        <p:spPr>
          <a:xfrm>
            <a:off x="4717390" y="4804491"/>
            <a:ext cx="3491880" cy="0"/>
          </a:xfrm>
          <a:prstGeom prst="line">
            <a:avLst/>
          </a:prstGeom>
          <a:noFill/>
          <a:ln w="12700" cap="flat">
            <a:solidFill>
              <a:srgbClr val="12643B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" descr="D:\Документы\Консультант- мет\Дизайн\Зел маркер.png">
            <a:extLst>
              <a:ext uri="{FF2B5EF4-FFF2-40B4-BE49-F238E27FC236}">
                <a16:creationId xmlns="" xmlns:a16="http://schemas.microsoft.com/office/drawing/2014/main" id="{9122D535-0429-416E-82C2-52886036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53" y="2248849"/>
            <a:ext cx="586485" cy="5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Документы\Консультант- мет\Дизайн\син маркер.png">
            <a:extLst>
              <a:ext uri="{FF2B5EF4-FFF2-40B4-BE49-F238E27FC236}">
                <a16:creationId xmlns="" xmlns:a16="http://schemas.microsoft.com/office/drawing/2014/main" id="{C7DF6B52-2A94-4761-ADB8-5B93666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53" y="3272172"/>
            <a:ext cx="574583" cy="4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4340557" y="989284"/>
            <a:ext cx="4929697" cy="49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Консультант должен научить: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988840"/>
            <a:ext cx="7635596" cy="33239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Знать и уметь отстаивать свои законные права как потребителя финансовых услуг;</a:t>
            </a:r>
          </a:p>
          <a:p>
            <a:pPr algn="just"/>
            <a:r>
              <a:rPr lang="ru-RU" sz="2400" dirty="0"/>
              <a:t>Быть способным распознавать признаки финансового мошенничества;</a:t>
            </a:r>
          </a:p>
          <a:p>
            <a:pPr algn="just"/>
            <a:r>
              <a:rPr lang="ru-RU" sz="2400" dirty="0"/>
              <a:t>Знать о рисках на рынке финансовых услуг;</a:t>
            </a:r>
          </a:p>
          <a:p>
            <a:pPr algn="just"/>
            <a:r>
              <a:rPr lang="ru-RU" sz="2400" dirty="0"/>
              <a:t>Знать и выполнять свои обязанности налогоплательщика;</a:t>
            </a:r>
          </a:p>
          <a:p>
            <a:pPr algn="just"/>
            <a:r>
              <a:rPr lang="ru-RU" sz="2400" dirty="0"/>
              <a:t>Вести финансовую подготовку к жизни на пенсии</a:t>
            </a:r>
          </a:p>
          <a:p>
            <a:endParaRPr lang="ru-RU" dirty="0"/>
          </a:p>
        </p:txBody>
      </p:sp>
      <p:pic>
        <p:nvPicPr>
          <p:cNvPr id="20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582B3E8B-F22A-45A0-9632-75762CDAA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654581" y="2058951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F911912D-EA16-416A-B148-832A0FE45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654581" y="2770256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4762F93D-E8E8-4868-886B-B8EAB5B7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654581" y="3495222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69411219-FC72-4113-989E-258A88195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654581" y="3885232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Администратор\Desktop\48007.png">
            <a:extLst>
              <a:ext uri="{FF2B5EF4-FFF2-40B4-BE49-F238E27FC236}">
                <a16:creationId xmlns="" xmlns:a16="http://schemas.microsoft.com/office/drawing/2014/main" id="{C36E51FF-C8D3-4FCA-B1F9-89C554C8D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760"/>
          <a:stretch/>
        </p:blipFill>
        <p:spPr bwMode="auto">
          <a:xfrm>
            <a:off x="654581" y="4570035"/>
            <a:ext cx="275677" cy="4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1" y="57232"/>
            <a:ext cx="9136799" cy="685718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6C77DB4-2005-4493-8BB2-865BADE526C2}"/>
              </a:ext>
            </a:extLst>
          </p:cNvPr>
          <p:cNvGrpSpPr/>
          <p:nvPr/>
        </p:nvGrpSpPr>
        <p:grpSpPr>
          <a:xfrm>
            <a:off x="-1" y="1466179"/>
            <a:ext cx="9144001" cy="4235716"/>
            <a:chOff x="-1" y="1466179"/>
            <a:chExt cx="9144001" cy="4235716"/>
          </a:xfrm>
        </p:grpSpPr>
        <p:pic>
          <p:nvPicPr>
            <p:cNvPr id="1026" name="Picture 2" descr="C:\Users\admin\Downloads\cf0ad6f3-6fdc-4596-b8db-e50031484283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984" y="1484783"/>
              <a:ext cx="5810040" cy="4207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\Downloads\IMG_009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34475" y="1931235"/>
              <a:ext cx="4207684" cy="331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41CFD0A7-60B2-401B-95FD-EFABB7AEDBC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5701895"/>
              <a:ext cx="332198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BD1A81EE-604E-440A-9B0E-0E7580573C97}"/>
                </a:ext>
              </a:extLst>
            </p:cNvPr>
            <p:cNvCxnSpPr>
              <a:cxnSpLocks/>
            </p:cNvCxnSpPr>
            <p:nvPr/>
          </p:nvCxnSpPr>
          <p:spPr>
            <a:xfrm>
              <a:off x="3321984" y="1466179"/>
              <a:ext cx="581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296EA5C7-452D-402B-ABFA-7EA0F7F13522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1466179"/>
              <a:ext cx="332198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494B2319-8214-4DB3-81B6-39442AC19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1984" y="5692468"/>
              <a:ext cx="5822016" cy="942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1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1" y="57232"/>
            <a:ext cx="9136799" cy="685718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60EC16D-1423-44C8-AE60-19E8329CC5E9}"/>
              </a:ext>
            </a:extLst>
          </p:cNvPr>
          <p:cNvGrpSpPr/>
          <p:nvPr/>
        </p:nvGrpSpPr>
        <p:grpSpPr>
          <a:xfrm>
            <a:off x="-8231" y="1340160"/>
            <a:ext cx="9152231" cy="4588329"/>
            <a:chOff x="-8231" y="1340160"/>
            <a:chExt cx="9152231" cy="4588329"/>
          </a:xfrm>
        </p:grpSpPr>
        <p:pic>
          <p:nvPicPr>
            <p:cNvPr id="1027" name="Picture 3" descr="C:\Users\admin\Downloads\IMG_263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1"/>
            <a:stretch/>
          </p:blipFill>
          <p:spPr bwMode="auto">
            <a:xfrm>
              <a:off x="3643099" y="1340768"/>
              <a:ext cx="5493699" cy="457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dmin\Downloads\IMG_21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31" y="1340768"/>
              <a:ext cx="3666761" cy="457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EA1A699A-8969-4C83-AF61-A3A2BB4B3D75}"/>
                </a:ext>
              </a:extLst>
            </p:cNvPr>
            <p:cNvCxnSpPr/>
            <p:nvPr/>
          </p:nvCxnSpPr>
          <p:spPr>
            <a:xfrm>
              <a:off x="-8231" y="1340768"/>
              <a:ext cx="36667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939140C6-A46E-445D-AB42-EB8179EBE6AA}"/>
                </a:ext>
              </a:extLst>
            </p:cNvPr>
            <p:cNvCxnSpPr>
              <a:cxnSpLocks/>
            </p:cNvCxnSpPr>
            <p:nvPr/>
          </p:nvCxnSpPr>
          <p:spPr>
            <a:xfrm>
              <a:off x="3643099" y="5928489"/>
              <a:ext cx="55009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813C50C5-BEFC-4770-AEF1-49EE8CDED4EB}"/>
                </a:ext>
              </a:extLst>
            </p:cNvPr>
            <p:cNvCxnSpPr>
              <a:cxnSpLocks/>
            </p:cNvCxnSpPr>
            <p:nvPr/>
          </p:nvCxnSpPr>
          <p:spPr>
            <a:xfrm>
              <a:off x="3643099" y="1340160"/>
              <a:ext cx="5500901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B1236345-D780-4948-9E1D-22C7D08E755F}"/>
                </a:ext>
              </a:extLst>
            </p:cNvPr>
            <p:cNvCxnSpPr/>
            <p:nvPr/>
          </p:nvCxnSpPr>
          <p:spPr>
            <a:xfrm>
              <a:off x="0" y="5926944"/>
              <a:ext cx="3666761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0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Документы\Консультант- мет\Дизайн 2019\Обложка, 16, НГУЭУвнутр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1404" r="1"/>
          <a:stretch/>
        </p:blipFill>
        <p:spPr bwMode="auto">
          <a:xfrm>
            <a:off x="10311" y="431800"/>
            <a:ext cx="9151456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24" y="945087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3446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8408" y="120344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A8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000" dirty="0">
              <a:solidFill>
                <a:srgbClr val="1A8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DED2EF-B0C0-4CAF-916F-C4010AC8F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t="21283" r="17566" b="41791"/>
          <a:stretch/>
        </p:blipFill>
        <p:spPr>
          <a:xfrm>
            <a:off x="251520" y="5223331"/>
            <a:ext cx="2880320" cy="1379163"/>
          </a:xfrm>
          <a:prstGeom prst="rect">
            <a:avLst/>
          </a:prstGeom>
        </p:spPr>
      </p:pic>
      <p:pic>
        <p:nvPicPr>
          <p:cNvPr id="9" name="Google Shape;1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720" y="2095913"/>
            <a:ext cx="6408712" cy="342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0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НИКУЛИНА Олеся Сергеевна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НИКУЛИНА Олеся Сергеевна</dc:title>
  <dc:creator>Калинин Дмитрий Сергеевич</dc:creator>
  <cp:lastModifiedBy>Калинин Дмитрий Сергеевич</cp:lastModifiedBy>
  <cp:revision>1</cp:revision>
  <dcterms:created xsi:type="dcterms:W3CDTF">2019-11-20T11:38:39Z</dcterms:created>
  <dcterms:modified xsi:type="dcterms:W3CDTF">2019-11-20T11:39:10Z</dcterms:modified>
</cp:coreProperties>
</file>